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71" r:id="rId6"/>
    <p:sldId id="274" r:id="rId7"/>
    <p:sldId id="273" r:id="rId8"/>
    <p:sldId id="263" r:id="rId9"/>
    <p:sldId id="266" r:id="rId10"/>
    <p:sldId id="268" r:id="rId11"/>
    <p:sldId id="264" r:id="rId12"/>
    <p:sldId id="270" r:id="rId13"/>
    <p:sldId id="269" r:id="rId14"/>
    <p:sldId id="27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4094" autoAdjust="0"/>
  </p:normalViewPr>
  <p:slideViewPr>
    <p:cSldViewPr snapToGrid="0">
      <p:cViewPr varScale="1">
        <p:scale>
          <a:sx n="73" d="100"/>
          <a:sy n="73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8DC0F-1604-47E9-BFDD-F21F9B9D9629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0C9751-A46F-48EE-BE86-A5AA1142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Acceptance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Creative Hopelessness – Titrated? (In </a:t>
            </a:r>
            <a:r>
              <a:rPr lang="en-US" i="1" dirty="0" smtClean="0"/>
              <a:t>ACT For</a:t>
            </a:r>
            <a:r>
              <a:rPr lang="en-US" i="1" baseline="0" dirty="0" smtClean="0"/>
              <a:t> Depression</a:t>
            </a:r>
            <a:r>
              <a:rPr lang="en-US" baseline="0" dirty="0" smtClean="0"/>
              <a:t>, </a:t>
            </a:r>
            <a:r>
              <a:rPr lang="en-US" dirty="0" err="1" smtClean="0"/>
              <a:t>Zettle</a:t>
            </a:r>
            <a:r>
              <a:rPr lang="en-US" baseline="0" dirty="0" smtClean="0"/>
              <a:t> advocates doing enough CH to increase psychological flexibility, without encouraging client to revert back to suicidality as a preferred problem-solving strategy)</a:t>
            </a:r>
            <a:endParaRPr lang="en-US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Willingness to experience emotional pain.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Defusion</a:t>
            </a:r>
            <a:endParaRPr lang="en-US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Normalizing thoughts of suicide.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Understanding the function of thoughts of suicide as a way to try to control/avoid/escape painful</a:t>
            </a:r>
            <a:r>
              <a:rPr lang="en-US" baseline="0" dirty="0" smtClean="0"/>
              <a:t> feelings. Can treat them as we would any other unhelpful thought in ACT.</a:t>
            </a:r>
            <a:endParaRPr lang="en-US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Not taking suicide-related thoughts too literally.</a:t>
            </a:r>
            <a:r>
              <a:rPr lang="en-US" baseline="0" dirty="0" smtClean="0"/>
              <a:t> </a:t>
            </a:r>
          </a:p>
          <a:p>
            <a:pPr marL="914400" lvl="2" indent="0">
              <a:buFont typeface="+mj-lt"/>
              <a:buNone/>
            </a:pPr>
            <a:r>
              <a:rPr lang="en-US" dirty="0" smtClean="0"/>
              <a:t>* Also hopeless thoughts, self-critical</a:t>
            </a:r>
            <a:r>
              <a:rPr lang="en-US" baseline="0" dirty="0" smtClean="0"/>
              <a:t> thoughts,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…..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Interrupt rumination via awareness</a:t>
            </a:r>
            <a:endParaRPr lang="en-US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Urge Surfing</a:t>
            </a:r>
            <a:r>
              <a:rPr lang="en-US" baseline="0" dirty="0" smtClean="0"/>
              <a:t> and other skills for not acting on thoughts. Urges come and go…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* Accepting the thought ≠ engaging in the behavior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Awareness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Functional analysis to understand the context.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Mindfulness- vs.</a:t>
            </a:r>
            <a:r>
              <a:rPr lang="en-US" baseline="0" dirty="0" smtClean="0"/>
              <a:t> getting sucked into suicidal thinking without awareness</a:t>
            </a:r>
            <a:endParaRPr lang="en-US" dirty="0" smtClean="0"/>
          </a:p>
          <a:p>
            <a:pPr marL="694487" lvl="1" indent="-228600" defTabSz="931774">
              <a:buFont typeface="+mj-lt"/>
              <a:buAutoNum type="alphaLcParenR"/>
              <a:defRPr/>
            </a:pPr>
            <a:r>
              <a:rPr lang="en-US" dirty="0" smtClean="0"/>
              <a:t>Perspective-taking/self as experiencer</a:t>
            </a:r>
            <a:r>
              <a:rPr lang="en-US" baseline="0" dirty="0" smtClean="0"/>
              <a:t> or </a:t>
            </a:r>
            <a:r>
              <a:rPr lang="en-US" dirty="0" smtClean="0"/>
              <a:t>observer (Self-as-Context)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Values and Committed Action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Help</a:t>
            </a:r>
            <a:r>
              <a:rPr lang="en-US" baseline="0" dirty="0" smtClean="0"/>
              <a:t> the client c</a:t>
            </a:r>
            <a:r>
              <a:rPr lang="en-US" dirty="0" smtClean="0"/>
              <a:t>hoose life-affirming actions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Building a life worth living.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Go there! Be courageous.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Create a compassionate, non-shaming space to explore what’s happening. </a:t>
            </a:r>
            <a:r>
              <a:rPr lang="en-US" u="sng" dirty="0" smtClean="0"/>
              <a:t>Might be the first time a person has talked openly about suicide to anyone.</a:t>
            </a:r>
          </a:p>
          <a:p>
            <a:pPr marL="637337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 clear and direct about ethical/reporting issues related to potential self-harm. This will reduce concern about whether you’ll hospitalize involuntarily.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Be aware of your own reactions/behavior patterns when talking to clients about suicide.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Is talking about suicide ever uncomfortable for you? Do you ever avoid to protect yourself emotionally? Hold back from “digging deep” about suicide?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kinds</a:t>
            </a:r>
            <a:r>
              <a:rPr lang="en-US" baseline="0" dirty="0" smtClean="0"/>
              <a:t> of </a:t>
            </a:r>
            <a:r>
              <a:rPr lang="en-US" dirty="0" smtClean="0"/>
              <a:t>thoughts are you fused with about suicide in the therapy room?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 you tend to overreact to suicide talk?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example…. Client mentions occasional fleeting thoughts of suicide, clinician might taking them too seriously (unintentionally increasing fusion)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Underreact? (I</a:t>
            </a:r>
            <a:r>
              <a:rPr lang="en-US" baseline="0" dirty="0" smtClean="0"/>
              <a:t> sometimes find myself doing this- I suspect it goes back to early DBT training with chronically suicidal clients and not wanting to reinforce the wrong thing.)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 you fall in the trap of looking for a “quick fix” or solution (i.e. the perfect ACT metaphor, providing</a:t>
            </a:r>
            <a:r>
              <a:rPr lang="en-US" baseline="0" dirty="0" smtClean="0"/>
              <a:t> the person</a:t>
            </a:r>
            <a:r>
              <a:rPr lang="en-US" dirty="0" smtClean="0"/>
              <a:t> a reason to live, trying to convince/talk them out of it)?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Be</a:t>
            </a:r>
            <a:r>
              <a:rPr lang="en-US" baseline="0" dirty="0" smtClean="0"/>
              <a:t> aware of p</a:t>
            </a:r>
            <a:r>
              <a:rPr lang="en-US" dirty="0" smtClean="0"/>
              <a:t>ressure you may feel to keep a person alive, and how that impacts your behavior as therapist.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 your own responses to suicide talk influence your decision-making</a:t>
            </a:r>
            <a:r>
              <a:rPr lang="en-US" baseline="0" dirty="0" smtClean="0"/>
              <a:t> </a:t>
            </a:r>
            <a:r>
              <a:rPr lang="en-US" dirty="0" smtClean="0"/>
              <a:t>process, and how?</a:t>
            </a:r>
          </a:p>
          <a:p>
            <a:endParaRPr lang="en-US" dirty="0" smtClean="0"/>
          </a:p>
          <a:p>
            <a:r>
              <a:rPr lang="en-US" dirty="0" smtClean="0"/>
              <a:t>Take care of yourself! This is very hard work that we do…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 is scary, confusing, uncomfortable. We watch</a:t>
            </a:r>
            <a:r>
              <a:rPr lang="en-US" baseline="0" dirty="0" smtClean="0"/>
              <a:t> clients walk away, not knowing for sure what they will do (and having a client who does die from suicide is one of the hardest experiences for therapists)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0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5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Lightening up the Creative Hopelessness talk, Person-in-a-hole metaphor, etc.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 smtClean="0"/>
              <a:t>Titrated? (In </a:t>
            </a:r>
            <a:r>
              <a:rPr lang="en-US" i="1" dirty="0" smtClean="0"/>
              <a:t>ACT For</a:t>
            </a:r>
            <a:r>
              <a:rPr lang="en-US" i="1" baseline="0" dirty="0" smtClean="0"/>
              <a:t> Depression</a:t>
            </a:r>
            <a:r>
              <a:rPr lang="en-US" baseline="0" dirty="0" smtClean="0"/>
              <a:t>, </a:t>
            </a:r>
            <a:r>
              <a:rPr lang="en-US" dirty="0" err="1" smtClean="0"/>
              <a:t>Zettle</a:t>
            </a:r>
            <a:r>
              <a:rPr lang="en-US" baseline="0" dirty="0" smtClean="0"/>
              <a:t> advocates doing enough CH to increase psychological flexibility, without encouraging client to revert back to suicidality as a preferred problem-solving strategy)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43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The Veterans Health Administration has implemented national evidence-based psychotherapy training initiatives, including ACT for Depression. </a:t>
            </a:r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Hundreds of VA clinicians have participated in 3-day training workshops with Robyn Walser, following by 6 months of weekly consultation</a:t>
            </a:r>
            <a:r>
              <a:rPr lang="en-US" baseline="0" dirty="0" smtClean="0"/>
              <a:t> by training consultants who are knowledgeable about ACT.</a:t>
            </a:r>
            <a:endParaRPr lang="en-US" dirty="0" smtClean="0"/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pPr marL="640594" lvl="1" indent="-174708">
              <a:buFontTx/>
              <a:buChar char="-"/>
            </a:pPr>
            <a:r>
              <a:rPr lang="en-US" dirty="0" smtClean="0"/>
              <a:t>90 minute group consultation calls weekly, Review of therapy sessions with feedback on fidelity to ACT</a:t>
            </a:r>
            <a:r>
              <a:rPr lang="en-US" baseline="0" dirty="0" smtClean="0"/>
              <a:t> model of therapy.</a:t>
            </a:r>
          </a:p>
          <a:p>
            <a:pPr marL="640594" lvl="1" indent="-174708">
              <a:buFontTx/>
              <a:buChar char="-"/>
            </a:pP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ACT for Depressed Veterans protocol, appx 12-16 sessions </a:t>
            </a:r>
          </a:p>
          <a:p>
            <a:pPr marL="640594" lvl="1" indent="-174708">
              <a:buFontTx/>
              <a:buChar char="-"/>
            </a:pPr>
            <a:r>
              <a:rPr lang="en-US" dirty="0" smtClean="0"/>
              <a:t>Participants</a:t>
            </a:r>
            <a:r>
              <a:rPr lang="en-US" baseline="0" dirty="0" smtClean="0"/>
              <a:t> required to do the protocol with</a:t>
            </a:r>
            <a:r>
              <a:rPr lang="en-US" dirty="0" smtClean="0"/>
              <a:t> two veterans w/diagnosis of depression.</a:t>
            </a:r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  Administered a number of assessment measures throughout the protocol, including BDI-II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RELATED TO SI:</a:t>
            </a:r>
          </a:p>
          <a:p>
            <a:pPr marL="0" indent="0">
              <a:buFontTx/>
              <a:buNone/>
            </a:pPr>
            <a:r>
              <a:rPr lang="en-US" dirty="0" smtClean="0"/>
              <a:t>BDI-II</a:t>
            </a:r>
            <a:r>
              <a:rPr lang="en-US" baseline="0" dirty="0" smtClean="0"/>
              <a:t> scores, and the suicide question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baseline (session one)- 934 patients responded to BDI-II question assessing suicidal ideation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44.2% had no SI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50.5% had SI but no suicidal intent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4% indicated that would like to kill themselves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1.3% indicated they would do so if they had the chance</a:t>
            </a:r>
          </a:p>
          <a:p>
            <a:endParaRPr lang="en-US" baseline="0" dirty="0" smtClean="0"/>
          </a:p>
          <a:p>
            <a:r>
              <a:rPr lang="en-US" dirty="0" smtClean="0"/>
              <a:t>548 patients provided</a:t>
            </a:r>
            <a:r>
              <a:rPr lang="en-US" baseline="0" dirty="0" smtClean="0"/>
              <a:t> an answer to the SI question at three assessment points: baseline, midpoint (week 7), and final assessment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Number of patients reporting NO SI increased from 44.5% at baseline to 65% at follow up.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That’s a 20.5% reduction in SI from base-line to follow up, by treating Depression with 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Patients with and without SI had similar improvement with treatment 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Both steadily improved in depression scores over time, suggesting that both groups responded well to ACT for Depression.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adjusted for similar levels of acceptance and mindfulness, those with SI had a greater reduction in depression severity after ACT treatment.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those with SI, achieve the greatest reduction in depression severity if they engage in ACT processes that result in experiential acceptance and mindfulness.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Consistent</a:t>
            </a:r>
            <a:r>
              <a:rPr lang="en-US" baseline="0" dirty="0" smtClean="0"/>
              <a:t> with past research suggesting that mindfulness is an important component of treating depression.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sng" dirty="0" smtClean="0"/>
              <a:t>Experiential acceptance</a:t>
            </a:r>
            <a:r>
              <a:rPr lang="en-US" baseline="0" dirty="0" smtClean="0"/>
              <a:t> seems important- was associated with decreases in suicidal ideation, even after controlling for baseline depression severity.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 can provide a useful and effective framework for working with suicide</a:t>
            </a:r>
          </a:p>
          <a:p>
            <a:endParaRPr lang="en-US" dirty="0" smtClean="0"/>
          </a:p>
          <a:p>
            <a:r>
              <a:rPr lang="en-US" dirty="0" smtClean="0"/>
              <a:t>Potential pitfalls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Clinicians are often reluctant to do Creative Hopelessness with suicidal patients. 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Looking for an ACT intervention to solve the problem/fix it.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Sometimes people are</a:t>
            </a:r>
            <a:r>
              <a:rPr lang="en-US" baseline="0" dirty="0" smtClean="0"/>
              <a:t> excited about ACT and can see how it is a useful framework, so they </a:t>
            </a:r>
            <a:r>
              <a:rPr lang="en-US" baseline="0" dirty="0" err="1" smtClean="0"/>
              <a:t>overrely</a:t>
            </a:r>
            <a:r>
              <a:rPr lang="en-US" baseline="0" dirty="0" smtClean="0"/>
              <a:t> on ACT technique to reduce their own discomfort.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be a problem if it is at the expense of really exploring suicide </a:t>
            </a:r>
          </a:p>
          <a:p>
            <a:pPr lvl="1"/>
            <a:endParaRPr lang="en-US" dirty="0" smtClean="0"/>
          </a:p>
          <a:p>
            <a:pPr marL="457200" lvl="1" indent="0">
              <a:buFont typeface="+mj-lt"/>
              <a:buNone/>
            </a:pPr>
            <a:r>
              <a:rPr lang="en-US" dirty="0" smtClean="0"/>
              <a:t>3. Trying to convince clients not to kill themselves.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Might this dig patients deeper</a:t>
            </a:r>
            <a:r>
              <a:rPr lang="en-US" baseline="0" dirty="0" smtClean="0"/>
              <a:t> into convincing you that it IS a good idea?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Power struggle can emerge- a tension between patient’s autonomy and clinician’s desire/ethical obligation to try to keep the person alive.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Safety planning. Can be more paperwork -or!- can be a useful tool for increasing awareness and behavioral flexibility.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Examples of it being done both ways…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	Recognize Warning Signs- can be useful</a:t>
            </a:r>
            <a:r>
              <a:rPr lang="en-US" baseline="0" dirty="0" smtClean="0"/>
              <a:t> for awareness.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Steps 2-5: 	Can be used to increase behavioral flexibility. Do something different next time!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Making life-enhancing choices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help to interrupt depressive and ruminative processes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Also, can encourage opening up to other people about inner experience- talking to a trusted person or clinician</a:t>
            </a:r>
          </a:p>
          <a:p>
            <a:pPr lvl="2"/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My advice is to put some thought into this, help your client think this through in a useful way (can almost serve as a </a:t>
            </a:r>
            <a:r>
              <a:rPr lang="en-US" u="sng" baseline="0" dirty="0" smtClean="0"/>
              <a:t>partial</a:t>
            </a:r>
            <a:r>
              <a:rPr lang="en-US" u="none" baseline="0" dirty="0" smtClean="0"/>
              <a:t> </a:t>
            </a:r>
            <a:r>
              <a:rPr lang="en-US" baseline="0" dirty="0" smtClean="0"/>
              <a:t>Functional Analysis if done well).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Make it a collaborative process with your client.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An ACT conceptualization can be helpful for guiding the clinician in this (for instance, values, awareness, behavioral framework)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1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	Recognize Warning Signs- can be useful</a:t>
            </a:r>
            <a:r>
              <a:rPr lang="en-US" baseline="0" dirty="0" smtClean="0"/>
              <a:t> for awareness.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Steps 2-5: 	Can be used to increase behavioral flexibility. Do something different next time!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Making life-enhancing choices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help to interrupt depressive and ruminative processes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Also, can encourage opening up to other people about inner experience- talking to a trusted person or clinician</a:t>
            </a:r>
          </a:p>
          <a:p>
            <a:pPr lvl="2"/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My advice is to put some thought into this, help your client think this through in a useful way (can almost serve as a </a:t>
            </a:r>
            <a:r>
              <a:rPr lang="en-US" u="sng" baseline="0" dirty="0" smtClean="0"/>
              <a:t>partial</a:t>
            </a:r>
            <a:r>
              <a:rPr lang="en-US" u="none" baseline="0" dirty="0" smtClean="0"/>
              <a:t> </a:t>
            </a:r>
            <a:r>
              <a:rPr lang="en-US" baseline="0" dirty="0" smtClean="0"/>
              <a:t>Functional Analysis if done well).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Make it a collaborative process with your client.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An ACT conceptualization can be helpful for guiding the clinician in this (for instance, values, awareness, behavioral framework)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	Recognize Warning Signs- can be useful</a:t>
            </a:r>
            <a:r>
              <a:rPr lang="en-US" baseline="0" dirty="0" smtClean="0"/>
              <a:t> for awareness.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Steps 2-5: 	Can be used to increase behavioral flexibility. Do something different next time!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Making life-enhancing choices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help to interrupt depressive and ruminative processes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Also, can encourage opening up to other people about inner experience- talking to a trusted person or clinician</a:t>
            </a:r>
          </a:p>
          <a:p>
            <a:pPr lvl="2"/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My advice is to put some thought into this, help your client think this through in a useful way (can almost serve as a </a:t>
            </a:r>
            <a:r>
              <a:rPr lang="en-US" u="sng" baseline="0" dirty="0" smtClean="0"/>
              <a:t>partial</a:t>
            </a:r>
            <a:r>
              <a:rPr lang="en-US" u="none" baseline="0" dirty="0" smtClean="0"/>
              <a:t> </a:t>
            </a:r>
            <a:r>
              <a:rPr lang="en-US" baseline="0" dirty="0" smtClean="0"/>
              <a:t>Functional Analysis if done well).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Make it a collaborative process with your client.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An ACT conceptualization can be helpful for guiding the clinician in this (for instance, values, awareness, behavioral framework)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Conceptualizing/assessing suicide is an ongoing process, not a one-time event.</a:t>
            </a:r>
          </a:p>
          <a:p>
            <a:endParaRPr lang="en-US" dirty="0" smtClean="0"/>
          </a:p>
          <a:p>
            <a:r>
              <a:rPr lang="en-US" dirty="0" smtClean="0"/>
              <a:t>Understanding the context and function- critical to understanding the meaning of the behavior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u="sng" dirty="0" smtClean="0"/>
              <a:t>Thinking About</a:t>
            </a:r>
            <a:r>
              <a:rPr lang="en-US" u="sng" baseline="0" dirty="0" smtClean="0"/>
              <a:t> Suicide </a:t>
            </a:r>
            <a:r>
              <a:rPr lang="en-US" baseline="0" dirty="0" smtClean="0"/>
              <a:t>is a behavior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Is the function related to emotional control/avoidance?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Does the person really want to die, or is he or she looing for a way to avoid or control emotional pain?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The act of talking to a therapist about suicidal thoughts is a behavior.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Examples: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Opening</a:t>
            </a:r>
            <a:r>
              <a:rPr lang="en-US" baseline="0" dirty="0" smtClean="0"/>
              <a:t> up about this scary problem could be a huge act of courage for one person.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For another, with a long history of frequent hospitalizations during times  of emotional distress, it could be a maladaptive behavior that has been reinforced in the past</a:t>
            </a:r>
            <a:endParaRPr lang="en-US" dirty="0" smtClean="0"/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Actions taken toward self-harm are </a:t>
            </a:r>
            <a:r>
              <a:rPr lang="en-US" dirty="0" smtClean="0"/>
              <a:t>behaviors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Often</a:t>
            </a:r>
            <a:r>
              <a:rPr lang="en-US" baseline="0" dirty="0" smtClean="0"/>
              <a:t> people with SI have an inflexible repertoire of responding to their emotional pain. </a:t>
            </a:r>
            <a:endParaRPr lang="en-US" dirty="0" smtClean="0"/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Behavioral</a:t>
            </a:r>
            <a:r>
              <a:rPr lang="en-US" baseline="0" dirty="0" smtClean="0"/>
              <a:t> thinking about all of these behaviors. Can we use behavioral techniques to increase flexibility in how client responds to emotional pain?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 smtClean="0"/>
              <a:t>the context in terms of clinical response, as well.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Factors, such as…. </a:t>
            </a:r>
            <a:r>
              <a:rPr lang="en-US" dirty="0" smtClean="0"/>
              <a:t>Setting (group vs. individual, quick clinic </a:t>
            </a:r>
            <a:r>
              <a:rPr lang="en-US" dirty="0" err="1" smtClean="0"/>
              <a:t>appt</a:t>
            </a:r>
            <a:r>
              <a:rPr lang="en-US" dirty="0" smtClean="0"/>
              <a:t> vs. ongoing therapy relationship);</a:t>
            </a:r>
            <a:r>
              <a:rPr lang="en-US" baseline="0" dirty="0" smtClean="0"/>
              <a:t> </a:t>
            </a:r>
            <a:r>
              <a:rPr lang="en-US" dirty="0" smtClean="0"/>
              <a:t>Medical and mental health conditions that may be at play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is being reinforced by clinician?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 we (unintentionally) shame people who talk openly about suicide?</a:t>
            </a:r>
          </a:p>
          <a:p>
            <a:endParaRPr lang="en-US" dirty="0" smtClean="0"/>
          </a:p>
          <a:p>
            <a:r>
              <a:rPr lang="en-US" dirty="0" smtClean="0"/>
              <a:t>*A </a:t>
            </a:r>
            <a:r>
              <a:rPr lang="en-US" baseline="0" dirty="0" smtClean="0"/>
              <a:t>FAP approach can be really helpful here…. Think about clinically relevant behaviors you want to reinforce through your relationship with the client.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6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C9751-A46F-48EE-BE86-A5AA114202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05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3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5D311F8-6809-4BB0-9AF7-3F2E1F15716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6A01103-5B61-4D44-A1D2-0F4AE16A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2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sorensen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ebra.sorensen@va.go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Debbie Sorensen, Ph.D.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Denver V.A. Medical Center</a:t>
            </a:r>
            <a:br>
              <a:rPr lang="en-US" sz="1800" dirty="0" smtClean="0"/>
            </a:br>
            <a:r>
              <a:rPr lang="en-US" sz="1800" dirty="0" smtClean="0"/>
              <a:t>debbie.sorensen@gmail.com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sz="3900" dirty="0" smtClean="0">
              <a:latin typeface="+mj-lt"/>
            </a:endParaRPr>
          </a:p>
          <a:p>
            <a:r>
              <a:rPr lang="en-US" sz="3900" dirty="0" smtClean="0">
                <a:latin typeface="+mj-lt"/>
              </a:rPr>
              <a:t>Panel: Utilizing ACT to Understand and Prevent Suicide</a:t>
            </a:r>
            <a:endParaRPr lang="en-US" dirty="0" smtClean="0"/>
          </a:p>
          <a:p>
            <a:r>
              <a:rPr lang="en-US" sz="2400" dirty="0" smtClean="0"/>
              <a:t>ACBS Conference, June 2016, Seattle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Possibly relevant* ACT processes and techniques**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Acceptance</a:t>
            </a:r>
          </a:p>
          <a:p>
            <a:pPr lvl="1"/>
            <a:r>
              <a:rPr lang="en-US" dirty="0" smtClean="0"/>
              <a:t>Creative Hopelessness</a:t>
            </a:r>
          </a:p>
          <a:p>
            <a:pPr lvl="1"/>
            <a:r>
              <a:rPr lang="en-US" dirty="0" smtClean="0"/>
              <a:t>Willingness to experience emotional pain</a:t>
            </a:r>
          </a:p>
          <a:p>
            <a:endParaRPr lang="en-US" dirty="0" smtClean="0"/>
          </a:p>
          <a:p>
            <a:r>
              <a:rPr lang="en-US" dirty="0" err="1" smtClean="0"/>
              <a:t>Defusion</a:t>
            </a:r>
            <a:endParaRPr lang="en-US" dirty="0" smtClean="0"/>
          </a:p>
          <a:p>
            <a:pPr lvl="1"/>
            <a:r>
              <a:rPr lang="en-US" dirty="0" smtClean="0"/>
              <a:t>Normalizing and understanding thoughts of suicide</a:t>
            </a:r>
          </a:p>
          <a:p>
            <a:pPr lvl="1"/>
            <a:r>
              <a:rPr lang="en-US" dirty="0" smtClean="0"/>
              <a:t>Not taking thoughts too literally</a:t>
            </a:r>
          </a:p>
          <a:p>
            <a:pPr lvl="1"/>
            <a:r>
              <a:rPr lang="en-US" dirty="0" smtClean="0"/>
              <a:t>Urge surfing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Awareness</a:t>
            </a:r>
          </a:p>
          <a:p>
            <a:pPr lvl="1"/>
            <a:r>
              <a:rPr lang="en-US" dirty="0" smtClean="0"/>
              <a:t>Functional analysis to increase understanding of the context</a:t>
            </a:r>
          </a:p>
          <a:p>
            <a:pPr lvl="1"/>
            <a:r>
              <a:rPr lang="en-US" dirty="0" smtClean="0"/>
              <a:t>Mindfulness</a:t>
            </a:r>
          </a:p>
          <a:p>
            <a:pPr lvl="1"/>
            <a:r>
              <a:rPr lang="en-US" dirty="0" smtClean="0"/>
              <a:t>Perspective-taking/self as observer</a:t>
            </a:r>
          </a:p>
          <a:p>
            <a:endParaRPr lang="en-US" dirty="0" smtClean="0"/>
          </a:p>
          <a:p>
            <a:r>
              <a:rPr lang="en-US" dirty="0" smtClean="0"/>
              <a:t>Values and Committed Action</a:t>
            </a:r>
          </a:p>
          <a:p>
            <a:pPr lvl="1"/>
            <a:r>
              <a:rPr lang="en-US" dirty="0" smtClean="0"/>
              <a:t>Choose life-affirming actions</a:t>
            </a:r>
            <a:endParaRPr lang="en-US" dirty="0"/>
          </a:p>
          <a:p>
            <a:pPr lvl="1"/>
            <a:r>
              <a:rPr lang="en-US" dirty="0" smtClean="0"/>
              <a:t>Building a life worth living</a:t>
            </a:r>
          </a:p>
        </p:txBody>
      </p:sp>
    </p:spTree>
    <p:extLst>
      <p:ext uri="{BB962C8B-B14F-4D97-AF65-F5344CB8AC3E}">
        <p14:creationId xmlns:p14="http://schemas.microsoft.com/office/powerpoint/2010/main" val="36424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words of wisdom for treating suicidal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there!  Be courageous. </a:t>
            </a:r>
          </a:p>
          <a:p>
            <a:pPr lvl="1"/>
            <a:r>
              <a:rPr lang="en-US" dirty="0" smtClean="0"/>
              <a:t>Create a compassionate, non-shaming space to explore what’s happening. </a:t>
            </a:r>
          </a:p>
          <a:p>
            <a:pPr lvl="1"/>
            <a:r>
              <a:rPr lang="en-US" dirty="0" smtClean="0"/>
              <a:t>Be clear and direct about ethical/reporting issues related to potential self-harm, and from there, invite the client to talk openly.</a:t>
            </a:r>
          </a:p>
          <a:p>
            <a:endParaRPr lang="en-US" dirty="0" smtClean="0"/>
          </a:p>
          <a:p>
            <a:r>
              <a:rPr lang="en-US" dirty="0" smtClean="0"/>
              <a:t>Be aware of your own reactions/behavior patterns when addressing suicide.</a:t>
            </a:r>
          </a:p>
          <a:p>
            <a:endParaRPr lang="en-US" dirty="0" smtClean="0"/>
          </a:p>
          <a:p>
            <a:r>
              <a:rPr lang="en-US" dirty="0" smtClean="0"/>
              <a:t>Take care of yourself! This is very hard work that we do… </a:t>
            </a:r>
          </a:p>
        </p:txBody>
      </p:sp>
    </p:spTree>
    <p:extLst>
      <p:ext uri="{BB962C8B-B14F-4D97-AF65-F5344CB8AC3E}">
        <p14:creationId xmlns:p14="http://schemas.microsoft.com/office/powerpoint/2010/main" val="1813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pPr lvl="1"/>
            <a:r>
              <a:rPr lang="en-US" dirty="0" smtClean="0"/>
              <a:t>Robyn Walser and the VA Training Consultants in ACT.</a:t>
            </a:r>
          </a:p>
          <a:p>
            <a:pPr marL="914400" lvl="2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Jaymee</a:t>
            </a:r>
            <a:r>
              <a:rPr lang="en-US" dirty="0" smtClean="0"/>
              <a:t> Dow &amp; Jen </a:t>
            </a:r>
            <a:r>
              <a:rPr lang="en-US" dirty="0" err="1" smtClean="0"/>
              <a:t>Fabrizio</a:t>
            </a:r>
            <a:endParaRPr lang="en-US" dirty="0" smtClean="0"/>
          </a:p>
          <a:p>
            <a:pPr lvl="1"/>
            <a:r>
              <a:rPr lang="en-US" dirty="0" smtClean="0"/>
              <a:t>My consultees from the training program, who have taught me so much about doing therapy. </a:t>
            </a:r>
          </a:p>
          <a:p>
            <a:pPr lvl="1"/>
            <a:r>
              <a:rPr lang="en-US" dirty="0" smtClean="0"/>
              <a:t>The veterans who let me “go there” with them.</a:t>
            </a:r>
          </a:p>
          <a:p>
            <a:pPr lvl="1"/>
            <a:r>
              <a:rPr lang="en-US" dirty="0" smtClean="0"/>
              <a:t>Sean Barnes and my fellow panelists.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Contact Info: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Debbie Sorensen, PhD.</a:t>
            </a:r>
          </a:p>
          <a:p>
            <a:pPr marL="457200" lvl="1" indent="0">
              <a:buNone/>
            </a:pPr>
            <a:r>
              <a:rPr lang="en-US" dirty="0" smtClean="0"/>
              <a:t>Denver V.A. Medical Center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debbie.sorensen@gmail.com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debra.sorensen@va.gov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303-399-8020 ext. 5028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far should you go into Creative Hopelessness with suicidal clients? Do you titrate Creative Hopelessness, or does that gloss over a key part of ACT therapy?</a:t>
            </a:r>
          </a:p>
          <a:p>
            <a:endParaRPr lang="en-US" dirty="0" smtClean="0"/>
          </a:p>
          <a:p>
            <a:r>
              <a:rPr lang="en-US" dirty="0" smtClean="0"/>
              <a:t>How about the funeral or tombstone exercises? Do you dare use them, or is the death aspect too provocative?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best promote acceptance of suicide-related thoughts without inadvertently encouraging suicidal behavior?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8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personal responses do you have to suicide talk in therapy, and how does that influence your decision-making process?</a:t>
            </a:r>
          </a:p>
          <a:p>
            <a:endParaRPr lang="en-US" dirty="0"/>
          </a:p>
          <a:p>
            <a:r>
              <a:rPr lang="en-US" dirty="0"/>
              <a:t>How do you balance ethical guidelines and pressure to keep clients alive with addressing suicide as a </a:t>
            </a:r>
            <a:r>
              <a:rPr lang="en-US" dirty="0" smtClean="0"/>
              <a:t>clinical issue?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what other ways can ACT be helpful for addressing suicide?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Lessons Learned from the VA Training Program in ACT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ational training program in ACT for Depression for VA clinicians.</a:t>
            </a:r>
          </a:p>
          <a:p>
            <a:endParaRPr lang="en-US" dirty="0"/>
          </a:p>
          <a:p>
            <a:r>
              <a:rPr lang="en-US" dirty="0" smtClean="0"/>
              <a:t>3-Day training workshop followed by 6 month consultation period.</a:t>
            </a:r>
          </a:p>
          <a:p>
            <a:endParaRPr lang="en-US" dirty="0"/>
          </a:p>
          <a:p>
            <a:r>
              <a:rPr lang="en-US" dirty="0" smtClean="0"/>
              <a:t>Complete ACT for Depressed Veterans protocol with two veterans.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Lessons learned </a:t>
            </a:r>
            <a:r>
              <a:rPr lang="en-US" sz="3600" dirty="0"/>
              <a:t>from the VA Training Program in ACT: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5"/>
                </a:solidFill>
              </a:rPr>
              <a:t>The </a:t>
            </a:r>
            <a:r>
              <a:rPr lang="en-US" sz="3600" dirty="0">
                <a:solidFill>
                  <a:schemeClr val="accent5"/>
                </a:solidFill>
              </a:rPr>
              <a:t>Data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2" b="31826"/>
          <a:stretch/>
        </p:blipFill>
        <p:spPr>
          <a:xfrm>
            <a:off x="5547657" y="2965850"/>
            <a:ext cx="6500907" cy="27267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82640" y="1970767"/>
            <a:ext cx="5033960" cy="46912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BDI-II results indicated a reduction in SI from baseline to final session</a:t>
            </a:r>
          </a:p>
          <a:p>
            <a:endParaRPr lang="en-US" dirty="0" smtClean="0"/>
          </a:p>
          <a:p>
            <a:r>
              <a:rPr lang="en-US" dirty="0" smtClean="0"/>
              <a:t>Veterans with and without SI showed reduction in depression symptoms</a:t>
            </a:r>
          </a:p>
          <a:p>
            <a:endParaRPr lang="en-US" dirty="0"/>
          </a:p>
          <a:p>
            <a:r>
              <a:rPr lang="en-US" dirty="0" smtClean="0"/>
              <a:t>Experiential acceptance and mindfulness </a:t>
            </a:r>
            <a:r>
              <a:rPr lang="en-US" dirty="0" smtClean="0"/>
              <a:t>were important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Lessons Learned from the VA Training Program in ACT: </a:t>
            </a:r>
            <a:r>
              <a:rPr lang="en-US" sz="3600" dirty="0" smtClean="0">
                <a:solidFill>
                  <a:schemeClr val="accent5"/>
                </a:solidFill>
              </a:rPr>
              <a:t>Impressions of a Training Consultant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56" y="1843315"/>
            <a:ext cx="10228943" cy="433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ACT can provide a useful and effective framework for working with suicide</a:t>
            </a:r>
          </a:p>
          <a:p>
            <a:endParaRPr lang="en-US" dirty="0" smtClean="0"/>
          </a:p>
          <a:p>
            <a:r>
              <a:rPr lang="en-US" dirty="0" smtClean="0"/>
              <a:t>Potential pitfalls I’ve seen</a:t>
            </a:r>
          </a:p>
          <a:p>
            <a:pPr lvl="1"/>
            <a:r>
              <a:rPr lang="en-US" dirty="0" smtClean="0"/>
              <a:t>Reluctance to do Creative Hopelessness with suicidal patients</a:t>
            </a:r>
            <a:endParaRPr lang="en-US" dirty="0"/>
          </a:p>
          <a:p>
            <a:pPr lvl="1"/>
            <a:r>
              <a:rPr lang="en-US" dirty="0" smtClean="0"/>
              <a:t>Seeking an ACT intervention to solve the problem/fix it</a:t>
            </a:r>
          </a:p>
          <a:p>
            <a:pPr lvl="1"/>
            <a:r>
              <a:rPr lang="en-US" dirty="0" smtClean="0"/>
              <a:t>Getting into convincing/ power struggle with client about staying alive</a:t>
            </a:r>
          </a:p>
          <a:p>
            <a:endParaRPr lang="en-US" dirty="0" smtClean="0"/>
          </a:p>
          <a:p>
            <a:r>
              <a:rPr lang="en-US" dirty="0" smtClean="0"/>
              <a:t>Importance of support for therapist- evocative for new ACT clinician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Safety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paperwork , or can it be a useful tool?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-263" r="1375" b="51731"/>
          <a:stretch/>
        </p:blipFill>
        <p:spPr>
          <a:xfrm>
            <a:off x="1452282" y="214219"/>
            <a:ext cx="9296400" cy="6518275"/>
          </a:xfrm>
        </p:spPr>
      </p:pic>
    </p:spTree>
    <p:extLst>
      <p:ext uri="{BB962C8B-B14F-4D97-AF65-F5344CB8AC3E}">
        <p14:creationId xmlns:p14="http://schemas.microsoft.com/office/powerpoint/2010/main" val="11149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" t="47252" r="849" b="4505"/>
          <a:stretch/>
        </p:blipFill>
        <p:spPr>
          <a:xfrm>
            <a:off x="1676400" y="365125"/>
            <a:ext cx="9256713" cy="6359525"/>
          </a:xfrm>
        </p:spPr>
      </p:pic>
    </p:spTree>
    <p:extLst>
      <p:ext uri="{BB962C8B-B14F-4D97-AF65-F5344CB8AC3E}">
        <p14:creationId xmlns:p14="http://schemas.microsoft.com/office/powerpoint/2010/main" val="25336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1: Awareness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Steps 2-5: Can be used to increase behavioral flexibility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Make it useful, can be similar to a functional </a:t>
            </a:r>
            <a:r>
              <a:rPr lang="en-US" dirty="0" smtClean="0">
                <a:solidFill>
                  <a:srgbClr val="FFFF00"/>
                </a:solidFill>
              </a:rPr>
              <a:t>analysis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Collaborative process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690282"/>
            <a:ext cx="5025216" cy="548668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SAFETY PLAN</a:t>
            </a:r>
          </a:p>
          <a:p>
            <a:r>
              <a:rPr lang="en-US" dirty="0" smtClean="0"/>
              <a:t>Step 1: Warning Signs</a:t>
            </a:r>
          </a:p>
          <a:p>
            <a:r>
              <a:rPr lang="en-US" dirty="0" smtClean="0"/>
              <a:t>Step 2: Internal Coping Strategies</a:t>
            </a:r>
          </a:p>
          <a:p>
            <a:r>
              <a:rPr lang="en-US" dirty="0" smtClean="0"/>
              <a:t>Step 3: Social Contacts Who May Provide a Distraction</a:t>
            </a:r>
          </a:p>
          <a:p>
            <a:r>
              <a:rPr lang="en-US" dirty="0" smtClean="0"/>
              <a:t>Step 4: People Who Can Help Resolve the Crisis</a:t>
            </a:r>
          </a:p>
          <a:p>
            <a:r>
              <a:rPr lang="en-US" dirty="0" smtClean="0"/>
              <a:t>Step 5: Contacting Professionals and Agencies</a:t>
            </a:r>
          </a:p>
          <a:p>
            <a:r>
              <a:rPr lang="en-US" dirty="0" smtClean="0"/>
              <a:t>Step 6: Reducing the Potential Use for Lethal Means</a:t>
            </a:r>
          </a:p>
        </p:txBody>
      </p:sp>
    </p:spTree>
    <p:extLst>
      <p:ext uri="{BB962C8B-B14F-4D97-AF65-F5344CB8AC3E}">
        <p14:creationId xmlns:p14="http://schemas.microsoft.com/office/powerpoint/2010/main" val="3506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functional/contextual perspective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480458"/>
            <a:ext cx="10700657" cy="51990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Conceptualizing/assessing suicide is an ongoing process, not a one-time event.</a:t>
            </a:r>
          </a:p>
          <a:p>
            <a:endParaRPr lang="en-US" dirty="0" smtClean="0"/>
          </a:p>
          <a:p>
            <a:r>
              <a:rPr lang="en-US" dirty="0" smtClean="0"/>
              <a:t>Understanding the context and function- critical to understanding the meaning of the behaviors</a:t>
            </a:r>
          </a:p>
          <a:p>
            <a:pPr lvl="1"/>
            <a:r>
              <a:rPr lang="en-US" dirty="0" smtClean="0"/>
              <a:t>Thinking about suicide </a:t>
            </a:r>
            <a:r>
              <a:rPr lang="en-US" dirty="0" smtClean="0"/>
              <a:t>– emotional control strategy/avoidance?</a:t>
            </a:r>
            <a:endParaRPr lang="en-US" dirty="0" smtClean="0"/>
          </a:p>
          <a:p>
            <a:pPr lvl="1"/>
            <a:r>
              <a:rPr lang="en-US" dirty="0" smtClean="0"/>
              <a:t>The act of talking to a therapist about suicidal thoughts</a:t>
            </a:r>
          </a:p>
          <a:p>
            <a:pPr lvl="1"/>
            <a:r>
              <a:rPr lang="en-US" dirty="0" smtClean="0"/>
              <a:t>Actions taken toward </a:t>
            </a:r>
            <a:r>
              <a:rPr lang="en-US" dirty="0" smtClean="0"/>
              <a:t>self-harm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Think Behaviorally </a:t>
            </a:r>
          </a:p>
          <a:p>
            <a:pPr lvl="1"/>
            <a:r>
              <a:rPr lang="en-US" dirty="0" smtClean="0"/>
              <a:t>Inflexible </a:t>
            </a:r>
            <a:r>
              <a:rPr lang="en-US" dirty="0"/>
              <a:t>repertoire of responding to emotional pain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 smtClean="0"/>
              <a:t>the context/function in terms of clinical response, as well.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being reinforced by clinician?</a:t>
            </a:r>
          </a:p>
          <a:p>
            <a:pPr lvl="1"/>
            <a:r>
              <a:rPr lang="en-US" dirty="0"/>
              <a:t>Do we (unintentionally) shame people who talk openly about suicide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Possibly relevant* ACT processes and techniques**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*Depending </a:t>
            </a:r>
            <a:r>
              <a:rPr lang="en-US" sz="2400" dirty="0"/>
              <a:t>on the context, of </a:t>
            </a:r>
            <a:r>
              <a:rPr lang="en-US" sz="2400" dirty="0" smtClean="0"/>
              <a:t>course!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**</a:t>
            </a:r>
            <a:r>
              <a:rPr lang="en-US" sz="2400" dirty="0"/>
              <a:t>Caveat: Don’t rely too much on </a:t>
            </a:r>
            <a:r>
              <a:rPr lang="en-US" sz="2400" dirty="0" smtClean="0"/>
              <a:t>techniques, or use them solely to relieve your own discomfort. More important to connect with the </a:t>
            </a:r>
            <a:r>
              <a:rPr lang="en-US" sz="2400" dirty="0"/>
              <a:t>human being who is </a:t>
            </a:r>
            <a:r>
              <a:rPr lang="en-US" sz="2400" dirty="0" smtClean="0"/>
              <a:t>suffering</a:t>
            </a:r>
            <a:r>
              <a:rPr lang="en-US" sz="2400" dirty="0"/>
              <a:t> </a:t>
            </a:r>
            <a:r>
              <a:rPr lang="en-US" sz="2400" dirty="0" smtClean="0"/>
              <a:t>enough to consider suicide.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10814</TotalTime>
  <Words>1886</Words>
  <Application>Microsoft Office PowerPoint</Application>
  <PresentationFormat>Widescreen</PresentationFormat>
  <Paragraphs>277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Debbie Sorensen, Ph.D.  Denver V.A. Medical Center debbie.sorensen@gmail.com</vt:lpstr>
      <vt:lpstr>Lessons Learned from the VA Training Program in ACT</vt:lpstr>
      <vt:lpstr>Lessons learned from the VA Training Program in ACT:  The Data</vt:lpstr>
      <vt:lpstr>Lessons Learned from the VA Training Program in ACT: Impressions of a Training Consultant</vt:lpstr>
      <vt:lpstr> </vt:lpstr>
      <vt:lpstr> </vt:lpstr>
      <vt:lpstr> </vt:lpstr>
      <vt:lpstr>A functional/contextual perspective</vt:lpstr>
      <vt:lpstr>Possibly relevant* ACT processes and techniques** </vt:lpstr>
      <vt:lpstr>Possibly relevant* ACT processes and techniques** </vt:lpstr>
      <vt:lpstr>A few words of wisdom for treating suicidal clients</vt:lpstr>
      <vt:lpstr>PowerPoint Presentation</vt:lpstr>
      <vt:lpstr>Discussion Questions</vt:lpstr>
      <vt:lpstr>Discussion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Debbie Sorensen, Ph.D.</dc:title>
  <dc:creator>edrury</dc:creator>
  <cp:lastModifiedBy>edrury</cp:lastModifiedBy>
  <cp:revision>51</cp:revision>
  <cp:lastPrinted>2016-06-05T17:58:28Z</cp:lastPrinted>
  <dcterms:created xsi:type="dcterms:W3CDTF">2016-05-26T02:33:55Z</dcterms:created>
  <dcterms:modified xsi:type="dcterms:W3CDTF">2016-06-18T21:08:02Z</dcterms:modified>
</cp:coreProperties>
</file>